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6" r:id="rId4"/>
    <p:sldId id="259" r:id="rId5"/>
    <p:sldId id="257" r:id="rId6"/>
    <p:sldId id="270" r:id="rId7"/>
    <p:sldId id="268" r:id="rId8"/>
    <p:sldId id="267" r:id="rId9"/>
    <p:sldId id="261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迷你简菱心" charset="-122"/>
      <p:regular r:id="rId16"/>
    </p:embeddedFont>
    <p:embeddedFont>
      <p:font typeface="微软雅黑" pitchFamily="34" charset="-122"/>
      <p:regular r:id="rId17"/>
      <p:bold r:id="rId18"/>
    </p:embeddedFont>
    <p:embeddedFont>
      <p:font typeface="黑体" pitchFamily="2" charset="-122"/>
      <p:regular r:id="rId19"/>
    </p:embeddedFont>
    <p:embeddedFont>
      <p:font typeface="张海山锐线体简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-306"/>
      </p:cViewPr>
      <p:guideLst>
        <p:guide orient="horz" pos="1643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929742" y="841772"/>
            <a:ext cx="4974773" cy="17907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929742" y="2701529"/>
            <a:ext cx="4974773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01800" y="1263600"/>
            <a:ext cx="7338600" cy="3177900"/>
          </a:xfrm>
        </p:spPr>
        <p:txBody>
          <a:bodyPr>
            <a:normAutofit/>
          </a:bodyPr>
          <a:lstStyle>
            <a:lvl1pPr marL="0" indent="0">
              <a:lnSpc>
                <a:spcPct val="160000"/>
              </a:lnSpc>
              <a:buFont typeface="Arial" pitchFamily="34" charset="0"/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54100" y="2972700"/>
            <a:ext cx="6085800" cy="693900"/>
          </a:xfrm>
        </p:spPr>
        <p:txBody>
          <a:bodyPr anchor="ctr" anchorCtr="0">
            <a:normAutofit/>
          </a:bodyPr>
          <a:lstStyle>
            <a:lvl1pPr algn="ctr"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>
            <a:off x="4682219" y="1133475"/>
            <a:ext cx="1933574" cy="16668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97000" rtlCol="0" anchor="ctr"/>
          <a:lstStyle/>
          <a:p>
            <a:pPr algn="ctr"/>
            <a:endParaRPr lang="zh-CN" altLang="en-US" sz="72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901800" y="1007878"/>
            <a:ext cx="7338600" cy="1847966"/>
          </a:xfrm>
        </p:spPr>
        <p:txBody>
          <a:bodyPr>
            <a:normAutofit/>
          </a:bodyPr>
          <a:lstStyle>
            <a:lvl1pPr marL="257175" indent="-257175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500"/>
            </a:lvl2pPr>
            <a:lvl3pPr>
              <a:spcBef>
                <a:spcPts val="0"/>
              </a:spcBef>
              <a:spcAft>
                <a:spcPts val="0"/>
              </a:spcAft>
              <a:defRPr sz="1350"/>
            </a:lvl3pPr>
            <a:lvl4pPr>
              <a:spcBef>
                <a:spcPts val="0"/>
              </a:spcBef>
              <a:spcAft>
                <a:spcPts val="0"/>
              </a:spcAft>
              <a:defRPr sz="1350"/>
            </a:lvl4pPr>
            <a:lvl5pPr>
              <a:spcBef>
                <a:spcPts val="0"/>
              </a:spcBef>
              <a:spcAft>
                <a:spcPts val="0"/>
              </a:spcAft>
              <a:defRPr sz="135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01800" y="2919296"/>
            <a:ext cx="7338600" cy="1847966"/>
          </a:xfrm>
        </p:spPr>
        <p:txBody>
          <a:bodyPr>
            <a:normAutofit/>
          </a:bodyPr>
          <a:lstStyle>
            <a:lvl1pPr marL="257175" indent="-257175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500"/>
            </a:lvl2pPr>
            <a:lvl3pPr>
              <a:spcBef>
                <a:spcPts val="0"/>
              </a:spcBef>
              <a:spcAft>
                <a:spcPts val="0"/>
              </a:spcAft>
              <a:defRPr sz="1350"/>
            </a:lvl3pPr>
            <a:lvl4pPr>
              <a:spcBef>
                <a:spcPts val="0"/>
              </a:spcBef>
              <a:spcAft>
                <a:spcPts val="0"/>
              </a:spcAft>
              <a:defRPr sz="1350"/>
            </a:lvl4pPr>
            <a:lvl5pPr>
              <a:spcBef>
                <a:spcPts val="0"/>
              </a:spcBef>
              <a:spcAft>
                <a:spcPts val="0"/>
              </a:spcAft>
              <a:defRPr sz="135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8806"/>
            <a:ext cx="3868340" cy="27634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1200" y="1463400"/>
            <a:ext cx="4976100" cy="179010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100" y="342900"/>
            <a:ext cx="3123900" cy="1201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100" y="154440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69727" y="273844"/>
            <a:ext cx="1345623" cy="4358879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273844"/>
            <a:ext cx="6447559" cy="4358879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629100" y="272700"/>
            <a:ext cx="7886700" cy="4357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088572"/>
            <a:ext cx="7886700" cy="3544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3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D91E56D-6858-40A5-B361-6FE2659475C9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3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3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44685A8-1541-4832-B431-FBC9EAE860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120000"/>
        </a:lnSpc>
        <a:spcBef>
          <a:spcPts val="45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120000"/>
        </a:lnSpc>
        <a:spcBef>
          <a:spcPts val="450"/>
        </a:spcBef>
        <a:spcAft>
          <a:spcPts val="600"/>
        </a:spcAft>
        <a:buFont typeface="Arial" pitchFamily="34" charset="0"/>
        <a:buChar char="•"/>
        <a:defRPr sz="1500" kern="1200">
          <a:solidFill>
            <a:srgbClr val="5F5F5F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120000"/>
        </a:lnSpc>
        <a:spcBef>
          <a:spcPts val="450"/>
        </a:spcBef>
        <a:spcAft>
          <a:spcPts val="600"/>
        </a:spcAft>
        <a:buFont typeface="Arial" pitchFamily="34" charset="0"/>
        <a:buChar char="•"/>
        <a:defRPr sz="1350" kern="1200">
          <a:solidFill>
            <a:srgbClr val="5F5F5F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120000"/>
        </a:lnSpc>
        <a:spcBef>
          <a:spcPts val="450"/>
        </a:spcBef>
        <a:spcAft>
          <a:spcPts val="600"/>
        </a:spcAft>
        <a:buFont typeface="Arial" pitchFamily="34" charset="0"/>
        <a:buChar char="•"/>
        <a:defRPr sz="1350" kern="1200">
          <a:solidFill>
            <a:srgbClr val="5F5F5F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120000"/>
        </a:lnSpc>
        <a:spcBef>
          <a:spcPts val="450"/>
        </a:spcBef>
        <a:spcAft>
          <a:spcPts val="600"/>
        </a:spcAft>
        <a:buFont typeface="Arial" pitchFamily="34" charset="0"/>
        <a:buChar char="•"/>
        <a:defRPr sz="1350" kern="1200">
          <a:solidFill>
            <a:srgbClr val="5F5F5F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1270" y="332105"/>
          <a:ext cx="9143365" cy="4551680"/>
        </p:xfrm>
        <a:graphic>
          <a:graphicData uri="http://schemas.openxmlformats.org/presentationml/2006/ole">
            <p:oleObj spid="_x0000_s1025" r:id="rId3" imgW="8466667" imgH="4001058" progId="PBrush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3810" y="339725"/>
            <a:ext cx="9126220" cy="453644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74129" y="1707509"/>
            <a:ext cx="67868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latin typeface="迷你简菱心" charset="0"/>
                <a:ea typeface="迷你简菱心" charset="0"/>
              </a:rPr>
              <a:t>东华大学手机团购套餐定制版</a:t>
            </a:r>
          </a:p>
          <a:p>
            <a:pPr algn="ctr"/>
            <a:r>
              <a:rPr lang="en-US" altLang="zh-CN" sz="4000" dirty="0" smtClean="0">
                <a:solidFill>
                  <a:srgbClr val="FF0000"/>
                </a:solidFill>
                <a:latin typeface="迷你简菱心" charset="0"/>
                <a:ea typeface="迷你简菱心" charset="0"/>
              </a:rPr>
              <a:t>-</a:t>
            </a:r>
            <a:r>
              <a:rPr lang="zh-CN" altLang="en-US" sz="4000" dirty="0" smtClean="0">
                <a:solidFill>
                  <a:srgbClr val="FF0000"/>
                </a:solidFill>
                <a:latin typeface="迷你简菱心" charset="0"/>
                <a:ea typeface="迷你简菱心" charset="0"/>
              </a:rPr>
              <a:t>沟通无障碍</a:t>
            </a:r>
            <a:r>
              <a:rPr lang="en-US" altLang="zh-CN" sz="4000" dirty="0" smtClean="0">
                <a:solidFill>
                  <a:srgbClr val="FF0000"/>
                </a:solidFill>
                <a:latin typeface="迷你简菱心" charset="0"/>
                <a:ea typeface="迷你简菱心" charset="0"/>
              </a:rPr>
              <a:t>-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16555" y="3004185"/>
            <a:ext cx="3540125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latin typeface="微软雅黑" charset="0"/>
                <a:ea typeface="微软雅黑" charset="0"/>
              </a:rPr>
              <a:t>中国电信上海公司松江电信局校园中心</a:t>
            </a:r>
            <a:r>
              <a:rPr lang="en-US" altLang="zh-CN" sz="1200" b="1">
                <a:latin typeface="微软雅黑" charset="0"/>
                <a:ea typeface="微软雅黑" charset="0"/>
              </a:rPr>
              <a:t>@</a:t>
            </a:r>
            <a:r>
              <a:rPr lang="zh-CN" altLang="en-US" sz="1200" b="1">
                <a:latin typeface="微软雅黑" charset="0"/>
                <a:ea typeface="微软雅黑" charset="0"/>
              </a:rPr>
              <a:t>东华大学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51435"/>
            <a:ext cx="33451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i="1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用心服务 用户至上</a:t>
            </a:r>
            <a:r>
              <a:rPr lang="en-US" altLang="zh-CN" sz="1000" b="1" i="1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Customer First Service Foremost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708400" y="1707515"/>
            <a:ext cx="5241290" cy="27374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52545" y="1781175"/>
            <a:ext cx="4587240" cy="23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0"/>
              <a:buChar char="n"/>
            </a:pPr>
            <a:r>
              <a:rPr lang="zh-CN" altLang="en-US" dirty="0" smtClean="0">
                <a:latin typeface="张海山锐线体简" charset="0"/>
                <a:ea typeface="张海山锐线体简" charset="0"/>
              </a:rPr>
              <a:t>对</a:t>
            </a:r>
            <a:r>
              <a:rPr lang="zh-CN" altLang="en-US" sz="3200" b="1" dirty="0" smtClean="0">
                <a:solidFill>
                  <a:srgbClr val="FF0000"/>
                </a:solidFill>
                <a:latin typeface="张海山锐线体简" charset="0"/>
                <a:ea typeface="张海山锐线体简" charset="0"/>
              </a:rPr>
              <a:t>流量</a:t>
            </a:r>
            <a:r>
              <a:rPr lang="zh-CN" altLang="en-US" dirty="0" smtClean="0">
                <a:latin typeface="张海山锐线体简" charset="0"/>
                <a:ea typeface="张海山锐线体简" charset="0"/>
              </a:rPr>
              <a:t>的需求日益上升：办公移动</a:t>
            </a:r>
            <a:r>
              <a:rPr lang="en-US" altLang="zh-CN" dirty="0" smtClean="0">
                <a:latin typeface="张海山锐线体简" charset="0"/>
                <a:ea typeface="张海山锐线体简" charset="0"/>
              </a:rPr>
              <a:t>OA</a:t>
            </a:r>
            <a:r>
              <a:rPr lang="zh-CN" altLang="en-US" dirty="0" smtClean="0">
                <a:latin typeface="张海山锐线体简" charset="0"/>
                <a:ea typeface="张海山锐线体简" charset="0"/>
              </a:rPr>
              <a:t>，课堂视频，娱乐八卦</a:t>
            </a:r>
            <a:r>
              <a:rPr lang="en-US" altLang="zh-CN" dirty="0" smtClean="0">
                <a:latin typeface="张海山锐线体简" charset="0"/>
                <a:ea typeface="张海山锐线体简" charset="0"/>
              </a:rPr>
              <a:t>etc…</a:t>
            </a:r>
          </a:p>
          <a:p>
            <a:pPr marL="285750" indent="-285750">
              <a:lnSpc>
                <a:spcPct val="130000"/>
              </a:lnSpc>
              <a:buFont typeface="Wingdings" charset="0"/>
              <a:buChar char="n"/>
            </a:pPr>
            <a:r>
              <a:rPr lang="zh-CN" altLang="en-US" dirty="0" smtClean="0">
                <a:latin typeface="张海山锐线体简" charset="0"/>
                <a:ea typeface="张海山锐线体简" charset="0"/>
              </a:rPr>
              <a:t>对</a:t>
            </a:r>
            <a:r>
              <a:rPr lang="zh-CN" altLang="en-US" sz="3200" dirty="0" smtClean="0">
                <a:solidFill>
                  <a:srgbClr val="FF0000"/>
                </a:solidFill>
                <a:latin typeface="张海山锐线体简" charset="0"/>
                <a:ea typeface="张海山锐线体简" charset="0"/>
              </a:rPr>
              <a:t>电话沟通</a:t>
            </a:r>
            <a:r>
              <a:rPr lang="zh-CN" altLang="en-US" dirty="0" smtClean="0">
                <a:latin typeface="张海山锐线体简" charset="0"/>
                <a:ea typeface="张海山锐线体简" charset="0"/>
              </a:rPr>
              <a:t>的需求日益上升：本地通话，国内通话，群内通话</a:t>
            </a:r>
            <a:r>
              <a:rPr lang="en-US" altLang="zh-CN" dirty="0" smtClean="0">
                <a:latin typeface="张海山锐线体简" charset="0"/>
                <a:ea typeface="张海山锐线体简" charset="0"/>
              </a:rPr>
              <a:t>etc...</a:t>
            </a:r>
            <a:endParaRPr lang="zh-CN" altLang="en-US" dirty="0" smtClean="0">
              <a:latin typeface="张海山锐线体简" charset="0"/>
              <a:ea typeface="张海山锐线体简" charset="0"/>
            </a:endParaRPr>
          </a:p>
          <a:p>
            <a:endParaRPr lang="en-US" altLang="zh-CN" dirty="0" smtClean="0">
              <a:latin typeface="张海山锐线体简" charset="0"/>
              <a:ea typeface="张海山锐线体简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852198" y="1204262"/>
            <a:ext cx="44589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latin typeface="微软雅黑" charset="0"/>
                <a:ea typeface="微软雅黑" charset="0"/>
                <a:sym typeface="+mn-ea"/>
              </a:rPr>
              <a:t>背景分析</a:t>
            </a:r>
            <a:r>
              <a:rPr lang="en-US" altLang="zh-CN" sz="2400" b="1" dirty="0" smtClean="0">
                <a:latin typeface="微软雅黑" charset="0"/>
                <a:ea typeface="微软雅黑" charset="0"/>
                <a:sym typeface="+mn-ea"/>
              </a:rPr>
              <a:t>@</a:t>
            </a:r>
            <a:r>
              <a:rPr lang="zh-CN" altLang="en-US" sz="2400" b="1" dirty="0" smtClean="0">
                <a:latin typeface="微软雅黑" charset="0"/>
                <a:ea typeface="微软雅黑" charset="0"/>
                <a:sym typeface="+mn-ea"/>
              </a:rPr>
              <a:t>东华教师个性化需求</a:t>
            </a:r>
            <a:endParaRPr lang="zh-CN" altLang="en-US" sz="2400" b="1" dirty="0" smtClean="0">
              <a:solidFill>
                <a:srgbClr val="FF0000"/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 descr="052005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34"/>
            <a:ext cx="48736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圆角矩形 3"/>
          <p:cNvSpPr/>
          <p:nvPr/>
        </p:nvSpPr>
        <p:spPr>
          <a:xfrm>
            <a:off x="0" y="1357304"/>
            <a:ext cx="9144000" cy="228601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51542" y="1603242"/>
            <a:ext cx="5663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购机！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群内互打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免费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，沟通不局限于面对面！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超多流量，超长通话！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48" y="141907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电信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东华大学教师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钜惠套餐一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71472" y="1285866"/>
            <a:ext cx="1500198" cy="2571768"/>
            <a:chOff x="1285852" y="1643056"/>
            <a:chExt cx="1285884" cy="2571768"/>
          </a:xfrm>
        </p:grpSpPr>
        <p:sp>
          <p:nvSpPr>
            <p:cNvPr id="5" name="矩形 4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手动输入 9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714348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2910" y="2585867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分本地通话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643174" y="1285866"/>
            <a:ext cx="1500198" cy="2571768"/>
            <a:chOff x="1285852" y="1643056"/>
            <a:chExt cx="1285884" cy="2571768"/>
          </a:xfrm>
        </p:grpSpPr>
        <p:sp>
          <p:nvSpPr>
            <p:cNvPr id="46" name="矩形 45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手动输入 46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 flipH="1">
            <a:off x="2786050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129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714612" y="2585867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分本地通话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786314" y="1285866"/>
            <a:ext cx="1500198" cy="2571768"/>
            <a:chOff x="1285852" y="1643056"/>
            <a:chExt cx="1285884" cy="2571768"/>
          </a:xfrm>
        </p:grpSpPr>
        <p:sp>
          <p:nvSpPr>
            <p:cNvPr id="51" name="矩形 50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流程图: 手动输入 51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4929190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57752" y="2585867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分本地通话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143768" y="1285866"/>
            <a:ext cx="1500198" cy="2571768"/>
            <a:chOff x="1285852" y="1643056"/>
            <a:chExt cx="1285884" cy="2571768"/>
          </a:xfrm>
        </p:grpSpPr>
        <p:sp>
          <p:nvSpPr>
            <p:cNvPr id="56" name="矩形 55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手动输入 56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 flipH="1">
            <a:off x="7286644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143768" y="2585867"/>
            <a:ext cx="15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分本地通话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11379" y="1017394"/>
            <a:ext cx="1164060" cy="515655"/>
            <a:chOff x="311379" y="1160270"/>
            <a:chExt cx="1164060" cy="515655"/>
          </a:xfrm>
        </p:grpSpPr>
        <p:grpSp>
          <p:nvGrpSpPr>
            <p:cNvPr id="61" name="组合 60"/>
            <p:cNvGrpSpPr/>
            <p:nvPr/>
          </p:nvGrpSpPr>
          <p:grpSpPr>
            <a:xfrm rot="20204417">
              <a:off x="311379" y="1160270"/>
              <a:ext cx="1164060" cy="515655"/>
              <a:chOff x="642910" y="2143122"/>
              <a:chExt cx="1285884" cy="571504"/>
            </a:xfrm>
            <a:solidFill>
              <a:srgbClr val="92D050"/>
            </a:solidFill>
          </p:grpSpPr>
          <p:sp>
            <p:nvSpPr>
              <p:cNvPr id="62" name="五边形 61"/>
              <p:cNvSpPr/>
              <p:nvPr/>
            </p:nvSpPr>
            <p:spPr>
              <a:xfrm>
                <a:off x="642910" y="2143122"/>
                <a:ext cx="1285884" cy="57150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一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五边形 62"/>
              <p:cNvSpPr/>
              <p:nvPr/>
            </p:nvSpPr>
            <p:spPr>
              <a:xfrm>
                <a:off x="714348" y="2214560"/>
                <a:ext cx="1071570" cy="428628"/>
              </a:xfrm>
              <a:prstGeom prst="homePlate">
                <a:avLst/>
              </a:prstGeom>
              <a:grp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20188898">
              <a:off x="381069" y="13103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购机补贴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214414" y="928676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1300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407808" y="928676"/>
            <a:ext cx="1164060" cy="515655"/>
            <a:chOff x="311379" y="1160270"/>
            <a:chExt cx="1164060" cy="515655"/>
          </a:xfrm>
        </p:grpSpPr>
        <p:grpSp>
          <p:nvGrpSpPr>
            <p:cNvPr id="69" name="组合 60"/>
            <p:cNvGrpSpPr/>
            <p:nvPr/>
          </p:nvGrpSpPr>
          <p:grpSpPr>
            <a:xfrm rot="20204417">
              <a:off x="311379" y="1160270"/>
              <a:ext cx="1164060" cy="515655"/>
              <a:chOff x="642910" y="2143122"/>
              <a:chExt cx="1285884" cy="571504"/>
            </a:xfrm>
            <a:solidFill>
              <a:srgbClr val="92D050"/>
            </a:solidFill>
          </p:grpSpPr>
          <p:sp>
            <p:nvSpPr>
              <p:cNvPr id="71" name="五边形 70"/>
              <p:cNvSpPr/>
              <p:nvPr/>
            </p:nvSpPr>
            <p:spPr>
              <a:xfrm>
                <a:off x="642910" y="2143122"/>
                <a:ext cx="1285884" cy="57150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一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五边形 71"/>
              <p:cNvSpPr/>
              <p:nvPr/>
            </p:nvSpPr>
            <p:spPr>
              <a:xfrm>
                <a:off x="714348" y="2214560"/>
                <a:ext cx="1071570" cy="428628"/>
              </a:xfrm>
              <a:prstGeom prst="homePlate">
                <a:avLst/>
              </a:prstGeom>
              <a:grp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 rot="20188898">
              <a:off x="381069" y="13103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购机补贴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286116" y="928676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1840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659210" y="857238"/>
            <a:ext cx="1164060" cy="515655"/>
            <a:chOff x="311379" y="1160270"/>
            <a:chExt cx="1164060" cy="515655"/>
          </a:xfrm>
        </p:grpSpPr>
        <p:grpSp>
          <p:nvGrpSpPr>
            <p:cNvPr id="74" name="组合 60"/>
            <p:cNvGrpSpPr/>
            <p:nvPr/>
          </p:nvGrpSpPr>
          <p:grpSpPr>
            <a:xfrm rot="20204417">
              <a:off x="311379" y="1160270"/>
              <a:ext cx="1164060" cy="515655"/>
              <a:chOff x="642910" y="2143122"/>
              <a:chExt cx="1285884" cy="571504"/>
            </a:xfrm>
            <a:solidFill>
              <a:srgbClr val="92D050"/>
            </a:solidFill>
          </p:grpSpPr>
          <p:sp>
            <p:nvSpPr>
              <p:cNvPr id="76" name="五边形 75"/>
              <p:cNvSpPr/>
              <p:nvPr/>
            </p:nvSpPr>
            <p:spPr>
              <a:xfrm>
                <a:off x="642910" y="2143122"/>
                <a:ext cx="1285884" cy="57150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一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7" name="五边形 76"/>
              <p:cNvSpPr/>
              <p:nvPr/>
            </p:nvSpPr>
            <p:spPr>
              <a:xfrm>
                <a:off x="714348" y="2214560"/>
                <a:ext cx="1071570" cy="428628"/>
              </a:xfrm>
              <a:prstGeom prst="homePlate">
                <a:avLst/>
              </a:prstGeom>
              <a:grp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20188898">
              <a:off x="381069" y="13103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购机补贴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537518" y="85723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2888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858016" y="913087"/>
            <a:ext cx="1164060" cy="515655"/>
            <a:chOff x="311379" y="1160270"/>
            <a:chExt cx="1164060" cy="515655"/>
          </a:xfrm>
        </p:grpSpPr>
        <p:grpSp>
          <p:nvGrpSpPr>
            <p:cNvPr id="80" name="组合 60"/>
            <p:cNvGrpSpPr/>
            <p:nvPr/>
          </p:nvGrpSpPr>
          <p:grpSpPr>
            <a:xfrm rot="20204417">
              <a:off x="311379" y="1160270"/>
              <a:ext cx="1164060" cy="515655"/>
              <a:chOff x="642910" y="2143122"/>
              <a:chExt cx="1285884" cy="571504"/>
            </a:xfrm>
            <a:solidFill>
              <a:srgbClr val="92D050"/>
            </a:solidFill>
          </p:grpSpPr>
          <p:sp>
            <p:nvSpPr>
              <p:cNvPr id="82" name="五边形 81"/>
              <p:cNvSpPr/>
              <p:nvPr/>
            </p:nvSpPr>
            <p:spPr>
              <a:xfrm>
                <a:off x="642910" y="2143122"/>
                <a:ext cx="1285884" cy="57150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一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" name="五边形 82"/>
              <p:cNvSpPr/>
              <p:nvPr/>
            </p:nvSpPr>
            <p:spPr>
              <a:xfrm>
                <a:off x="714348" y="2214560"/>
                <a:ext cx="1071570" cy="428628"/>
              </a:xfrm>
              <a:prstGeom prst="homePlate">
                <a:avLst/>
              </a:prstGeom>
              <a:grp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20188898">
              <a:off x="381069" y="13103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购机补贴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736324" y="91308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4300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034" y="4764303"/>
            <a:ext cx="502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群内互打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分钟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月免费！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全国免费接听，协议期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个月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25755" y="723900"/>
            <a:ext cx="8357870" cy="0"/>
          </a:xfrm>
          <a:prstGeom prst="line">
            <a:avLst/>
          </a:prstGeom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428596" y="4186164"/>
            <a:ext cx="8610615" cy="600164"/>
            <a:chOff x="428596" y="4114726"/>
            <a:chExt cx="8610615" cy="600164"/>
          </a:xfrm>
        </p:grpSpPr>
        <p:sp>
          <p:nvSpPr>
            <p:cNvPr id="89" name="圆角矩形 88"/>
            <p:cNvSpPr/>
            <p:nvPr/>
          </p:nvSpPr>
          <p:spPr>
            <a:xfrm>
              <a:off x="428596" y="4214824"/>
              <a:ext cx="8572528" cy="4286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8596" y="4238966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华为畅想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5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00298" y="4212565"/>
              <a:ext cx="1188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华为荣耀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7i</a:t>
              </a:r>
            </a:p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酷派锋尚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pro2</a:t>
              </a:r>
              <a:endParaRPr lang="zh-CN" altLang="en-US" sz="11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86314" y="4114726"/>
              <a:ext cx="20002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华为畅想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5S</a:t>
              </a:r>
            </a:p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华为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mate8 32G</a:t>
              </a:r>
            </a:p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小米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Note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05668" y="4114726"/>
              <a:ext cx="193354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三星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S7  </a:t>
              </a: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（补差价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300</a:t>
              </a: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元）</a:t>
              </a:r>
              <a:endParaRPr lang="en-US" altLang="zh-CN" sz="11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苹果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SE</a:t>
              </a:r>
            </a:p>
            <a:p>
              <a:pPr>
                <a:buFont typeface="Wingdings" pitchFamily="2" charset="2"/>
                <a:buChar char="n"/>
              </a:pP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华为</a:t>
              </a:r>
              <a:r>
                <a:rPr lang="en-US" altLang="zh-CN" sz="1100" b="1" dirty="0" smtClean="0">
                  <a:latin typeface="微软雅黑" pitchFamily="34" charset="-122"/>
                  <a:ea typeface="微软雅黑" pitchFamily="34" charset="-122"/>
                </a:rPr>
                <a:t>Mate8</a:t>
              </a:r>
              <a:r>
                <a:rPr lang="zh-CN" altLang="en-US" sz="1100" b="1" dirty="0" smtClean="0">
                  <a:latin typeface="微软雅黑" pitchFamily="34" charset="-122"/>
                  <a:ea typeface="微软雅黑" pitchFamily="34" charset="-122"/>
                </a:rPr>
                <a:t>高配版</a:t>
              </a:r>
              <a:endParaRPr lang="en-US" altLang="zh-CN" sz="1100" b="1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0" name="等腰三角形 89"/>
          <p:cNvSpPr/>
          <p:nvPr/>
        </p:nvSpPr>
        <p:spPr>
          <a:xfrm rot="10800000">
            <a:off x="285720" y="3857634"/>
            <a:ext cx="8643966" cy="42862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3786182" y="385763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免费赠送以下终端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48" y="141907"/>
            <a:ext cx="41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电信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东华大学教师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终端赠送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5755" y="723900"/>
            <a:ext cx="8357870" cy="0"/>
          </a:xfrm>
          <a:prstGeom prst="line">
            <a:avLst/>
          </a:prstGeom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28596" y="4071948"/>
            <a:ext cx="8572528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8596" y="4167528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华为畅想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4043288"/>
            <a:ext cx="101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华为荣耀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7i</a:t>
            </a:r>
          </a:p>
          <a:p>
            <a:pPr>
              <a:buFont typeface="Wingdings" pitchFamily="2" charset="2"/>
              <a:buChar char="n"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中兴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B2015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4043288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华为畅想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5S</a:t>
            </a:r>
          </a:p>
          <a:p>
            <a:pPr>
              <a:buFont typeface="Wingdings" pitchFamily="2" charset="2"/>
              <a:buChar char="n"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华为</a:t>
            </a:r>
            <a:r>
              <a:rPr lang="en-US" altLang="zh-CN" sz="1100" b="1" dirty="0" err="1" smtClean="0">
                <a:latin typeface="微软雅黑" pitchFamily="34" charset="-122"/>
                <a:ea typeface="微软雅黑" pitchFamily="34" charset="-122"/>
              </a:rPr>
              <a:t>mateS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 32G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0063" y="4167528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华为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Mate8(32G/64G)</a:t>
            </a:r>
          </a:p>
        </p:txBody>
      </p:sp>
      <p:pic>
        <p:nvPicPr>
          <p:cNvPr id="34818" name="Picture 2" descr="C:\Documents and Settings\Administrator\桌面\手机资料\手机资料\HUAWEI ATH-CL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1" y="1071552"/>
            <a:ext cx="1218029" cy="2428892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istrator\桌面\手机资料\手机资料\HUAWEI CRR-CL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304"/>
            <a:ext cx="857256" cy="1669155"/>
          </a:xfrm>
          <a:prstGeom prst="rect">
            <a:avLst/>
          </a:prstGeom>
          <a:noFill/>
        </p:spPr>
      </p:pic>
      <p:pic>
        <p:nvPicPr>
          <p:cNvPr id="34820" name="Picture 4" descr="C:\Documents and Settings\Administrator\桌面\手机资料\手机资料\HUAWEI TIT-AL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6"/>
            <a:ext cx="1820458" cy="2214578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/>
        </p:nvCxnSpPr>
        <p:spPr>
          <a:xfrm rot="5400000">
            <a:off x="821505" y="2393155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2963851" y="2392361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5106991" y="2392361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 descr="C:\Documents and Settings\Administrator\桌面\手机资料\手机资料\huawei-NXT-CL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857370"/>
            <a:ext cx="947757" cy="1757758"/>
          </a:xfrm>
          <a:prstGeom prst="rect">
            <a:avLst/>
          </a:prstGeom>
          <a:noFill/>
        </p:spPr>
      </p:pic>
      <p:pic>
        <p:nvPicPr>
          <p:cNvPr id="34825" name="Picture 9" descr="C:\Documents and Settings\Administrator\桌面\IMG_3231.JPG"/>
          <p:cNvPicPr>
            <a:picLocks noChangeAspect="1" noChangeArrowheads="1"/>
          </p:cNvPicPr>
          <p:nvPr/>
        </p:nvPicPr>
        <p:blipFill>
          <a:blip r:embed="rId6" cstate="print"/>
          <a:srcRect l="9586" t="3769" r="9327" b="5779"/>
          <a:stretch>
            <a:fillRect/>
          </a:stretch>
        </p:blipFill>
        <p:spPr bwMode="auto">
          <a:xfrm>
            <a:off x="7715272" y="2643188"/>
            <a:ext cx="1205516" cy="1377733"/>
          </a:xfrm>
          <a:prstGeom prst="rect">
            <a:avLst/>
          </a:prstGeom>
          <a:noFill/>
        </p:spPr>
      </p:pic>
      <p:pic>
        <p:nvPicPr>
          <p:cNvPr id="30721" name="Picture 1" descr="C:\Documents and Settings\Administrator\桌面\IMG_3232.JPG"/>
          <p:cNvPicPr>
            <a:picLocks noChangeAspect="1" noChangeArrowheads="1"/>
          </p:cNvPicPr>
          <p:nvPr/>
        </p:nvPicPr>
        <p:blipFill>
          <a:blip r:embed="rId7" cstate="print"/>
          <a:srcRect l="21739" t="13043" r="21739" b="13044"/>
          <a:stretch>
            <a:fillRect/>
          </a:stretch>
        </p:blipFill>
        <p:spPr bwMode="auto">
          <a:xfrm>
            <a:off x="7715272" y="1214428"/>
            <a:ext cx="1071570" cy="140128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15172" y="2214560"/>
            <a:ext cx="1571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latin typeface="微软雅黑" pitchFamily="34" charset="-122"/>
                <a:ea typeface="微软雅黑" pitchFamily="34" charset="-122"/>
              </a:rPr>
              <a:t>iPhone6s</a:t>
            </a:r>
            <a:r>
              <a:rPr lang="zh-CN" altLang="en-US" sz="1050" b="1" dirty="0" smtClean="0">
                <a:latin typeface="微软雅黑" pitchFamily="34" charset="-122"/>
                <a:ea typeface="微软雅黑" pitchFamily="34" charset="-122"/>
              </a:rPr>
              <a:t>补差价</a:t>
            </a:r>
            <a:endParaRPr lang="en-US" altLang="zh-CN" sz="105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5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050" b="1" dirty="0" smtClean="0">
                <a:latin typeface="微软雅黑" pitchFamily="34" charset="-122"/>
                <a:ea typeface="微软雅黑" pitchFamily="34" charset="-122"/>
              </a:rPr>
              <a:t>5288-4300=980</a:t>
            </a:r>
            <a:r>
              <a:rPr lang="zh-CN" altLang="en-US" sz="1050" b="1" dirty="0" smtClean="0">
                <a:latin typeface="微软雅黑" pitchFamily="34" charset="-122"/>
                <a:ea typeface="微软雅黑" pitchFamily="34" charset="-122"/>
              </a:rPr>
              <a:t>元）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4744" y="1785932"/>
            <a:ext cx="214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元购</a:t>
            </a:r>
            <a:r>
              <a:rPr lang="en-US" altLang="zh-CN" sz="12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IPHONE6S</a:t>
            </a:r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！！！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2172" y="3714758"/>
            <a:ext cx="159460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华为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mate8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免费拿！</a:t>
            </a:r>
          </a:p>
        </p:txBody>
      </p:sp>
      <p:grpSp>
        <p:nvGrpSpPr>
          <p:cNvPr id="26" name="组合 60"/>
          <p:cNvGrpSpPr/>
          <p:nvPr/>
        </p:nvGrpSpPr>
        <p:grpSpPr>
          <a:xfrm rot="20204417">
            <a:off x="311379" y="1017394"/>
            <a:ext cx="1164060" cy="515655"/>
            <a:chOff x="642910" y="2143122"/>
            <a:chExt cx="1285884" cy="571504"/>
          </a:xfrm>
          <a:solidFill>
            <a:srgbClr val="92D050"/>
          </a:solidFill>
        </p:grpSpPr>
        <p:sp>
          <p:nvSpPr>
            <p:cNvPr id="28" name="五边形 27"/>
            <p:cNvSpPr/>
            <p:nvPr/>
          </p:nvSpPr>
          <p:spPr>
            <a:xfrm>
              <a:off x="642910" y="2143122"/>
              <a:ext cx="1285884" cy="57150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一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五边形 28"/>
            <p:cNvSpPr/>
            <p:nvPr/>
          </p:nvSpPr>
          <p:spPr>
            <a:xfrm>
              <a:off x="714348" y="2214560"/>
              <a:ext cx="1071570" cy="428628"/>
            </a:xfrm>
            <a:prstGeom prst="homePlate">
              <a:avLst/>
            </a:prstGeom>
            <a:grp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 rot="20119709">
            <a:off x="382601" y="1163450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grpSp>
        <p:nvGrpSpPr>
          <p:cNvPr id="30" name="组合 60"/>
          <p:cNvGrpSpPr/>
          <p:nvPr/>
        </p:nvGrpSpPr>
        <p:grpSpPr>
          <a:xfrm rot="20204417">
            <a:off x="2353296" y="923251"/>
            <a:ext cx="1164060" cy="515655"/>
            <a:chOff x="642910" y="2143122"/>
            <a:chExt cx="1285884" cy="571504"/>
          </a:xfrm>
          <a:solidFill>
            <a:srgbClr val="92D050"/>
          </a:solidFill>
        </p:grpSpPr>
        <p:sp>
          <p:nvSpPr>
            <p:cNvPr id="31" name="五边形 30"/>
            <p:cNvSpPr/>
            <p:nvPr/>
          </p:nvSpPr>
          <p:spPr>
            <a:xfrm>
              <a:off x="642910" y="2143122"/>
              <a:ext cx="1285884" cy="57150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一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714348" y="2214560"/>
              <a:ext cx="1071570" cy="428628"/>
            </a:xfrm>
            <a:prstGeom prst="homePlate">
              <a:avLst/>
            </a:prstGeom>
            <a:grp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0119709">
            <a:off x="2369215" y="10693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129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grpSp>
        <p:nvGrpSpPr>
          <p:cNvPr id="34" name="组合 60"/>
          <p:cNvGrpSpPr/>
          <p:nvPr/>
        </p:nvGrpSpPr>
        <p:grpSpPr>
          <a:xfrm rot="20204417">
            <a:off x="4496436" y="994689"/>
            <a:ext cx="1164060" cy="515655"/>
            <a:chOff x="642910" y="2143122"/>
            <a:chExt cx="1285884" cy="571504"/>
          </a:xfrm>
          <a:solidFill>
            <a:srgbClr val="92D050"/>
          </a:solidFill>
        </p:grpSpPr>
        <p:sp>
          <p:nvSpPr>
            <p:cNvPr id="35" name="五边形 34"/>
            <p:cNvSpPr/>
            <p:nvPr/>
          </p:nvSpPr>
          <p:spPr>
            <a:xfrm>
              <a:off x="642910" y="2143122"/>
              <a:ext cx="1285884" cy="57150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一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五边形 35"/>
            <p:cNvSpPr/>
            <p:nvPr/>
          </p:nvSpPr>
          <p:spPr>
            <a:xfrm>
              <a:off x="714348" y="2214560"/>
              <a:ext cx="1071570" cy="428628"/>
            </a:xfrm>
            <a:prstGeom prst="homePlate">
              <a:avLst/>
            </a:prstGeom>
            <a:grp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 rot="20119709">
            <a:off x="4512355" y="114074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cxnSp>
        <p:nvCxnSpPr>
          <p:cNvPr id="38" name="直接连接符 37"/>
          <p:cNvCxnSpPr/>
          <p:nvPr/>
        </p:nvCxnSpPr>
        <p:spPr>
          <a:xfrm rot="5400000">
            <a:off x="5251455" y="2320923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60"/>
          <p:cNvGrpSpPr/>
          <p:nvPr/>
        </p:nvGrpSpPr>
        <p:grpSpPr>
          <a:xfrm rot="20204417">
            <a:off x="6784040" y="923251"/>
            <a:ext cx="1164060" cy="515655"/>
            <a:chOff x="642910" y="2143122"/>
            <a:chExt cx="1285884" cy="571504"/>
          </a:xfrm>
          <a:solidFill>
            <a:srgbClr val="92D050"/>
          </a:solidFill>
        </p:grpSpPr>
        <p:sp>
          <p:nvSpPr>
            <p:cNvPr id="40" name="五边形 39"/>
            <p:cNvSpPr/>
            <p:nvPr/>
          </p:nvSpPr>
          <p:spPr>
            <a:xfrm>
              <a:off x="642910" y="2143122"/>
              <a:ext cx="1285884" cy="57150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一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五边形 40"/>
            <p:cNvSpPr/>
            <p:nvPr/>
          </p:nvSpPr>
          <p:spPr>
            <a:xfrm>
              <a:off x="714348" y="2214560"/>
              <a:ext cx="1071570" cy="428628"/>
            </a:xfrm>
            <a:prstGeom prst="homePlate">
              <a:avLst/>
            </a:prstGeom>
            <a:grp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20119709">
            <a:off x="6799959" y="10693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48" y="141907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电信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东华大学教师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钜惠套餐二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5755" y="723900"/>
            <a:ext cx="8357870" cy="0"/>
          </a:xfrm>
          <a:prstGeom prst="line">
            <a:avLst/>
          </a:prstGeom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85720" y="1285866"/>
            <a:ext cx="1071570" cy="2571768"/>
            <a:chOff x="1285852" y="1643056"/>
            <a:chExt cx="1285884" cy="2571768"/>
          </a:xfrm>
        </p:grpSpPr>
        <p:sp>
          <p:nvSpPr>
            <p:cNvPr id="7" name="矩形 6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流程图: 手动输入 7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428596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59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19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500MB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571604" y="1285866"/>
            <a:ext cx="1071570" cy="2571768"/>
            <a:chOff x="1285852" y="1643056"/>
            <a:chExt cx="1285884" cy="2571768"/>
          </a:xfrm>
        </p:grpSpPr>
        <p:sp>
          <p:nvSpPr>
            <p:cNvPr id="51" name="矩形 50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流程图: 手动输入 51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1714480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79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71603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700MB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786051" y="1285866"/>
            <a:ext cx="1071570" cy="2571768"/>
            <a:chOff x="1285852" y="1643056"/>
            <a:chExt cx="1285884" cy="2571768"/>
          </a:xfrm>
        </p:grpSpPr>
        <p:sp>
          <p:nvSpPr>
            <p:cNvPr id="56" name="矩形 55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手动输入 56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 flipH="1">
            <a:off x="2928927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786050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071935" y="1285866"/>
            <a:ext cx="1071570" cy="2571768"/>
            <a:chOff x="1285852" y="1643056"/>
            <a:chExt cx="1285884" cy="2571768"/>
          </a:xfrm>
        </p:grpSpPr>
        <p:sp>
          <p:nvSpPr>
            <p:cNvPr id="61" name="矩形 60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流程图: 手动输入 61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 flipH="1">
            <a:off x="4143373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129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071934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286380" y="1285866"/>
            <a:ext cx="1071570" cy="2571768"/>
            <a:chOff x="1285852" y="1643056"/>
            <a:chExt cx="1285884" cy="2571768"/>
          </a:xfrm>
        </p:grpSpPr>
        <p:sp>
          <p:nvSpPr>
            <p:cNvPr id="66" name="矩形 65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流程图: 手动输入 66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 flipH="1">
            <a:off x="5357818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169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286379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6572264" y="1285866"/>
            <a:ext cx="1071570" cy="2571768"/>
            <a:chOff x="1285852" y="1643056"/>
            <a:chExt cx="1285884" cy="2571768"/>
          </a:xfrm>
        </p:grpSpPr>
        <p:sp>
          <p:nvSpPr>
            <p:cNvPr id="71" name="矩形 70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流程图: 手动输入 71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72"/>
          <p:cNvSpPr txBox="1"/>
          <p:nvPr/>
        </p:nvSpPr>
        <p:spPr>
          <a:xfrm flipH="1">
            <a:off x="6643703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199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572263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7786711" y="1285866"/>
            <a:ext cx="1071570" cy="2571768"/>
            <a:chOff x="1285852" y="1643056"/>
            <a:chExt cx="1285884" cy="2571768"/>
          </a:xfrm>
        </p:grpSpPr>
        <p:sp>
          <p:nvSpPr>
            <p:cNvPr id="76" name="矩形 75"/>
            <p:cNvSpPr/>
            <p:nvPr/>
          </p:nvSpPr>
          <p:spPr>
            <a:xfrm>
              <a:off x="1285852" y="1643056"/>
              <a:ext cx="1285884" cy="257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流程图: 手动输入 76"/>
            <p:cNvSpPr/>
            <p:nvPr/>
          </p:nvSpPr>
          <p:spPr>
            <a:xfrm rot="10800000">
              <a:off x="1285852" y="1643056"/>
              <a:ext cx="1285884" cy="1143008"/>
            </a:xfrm>
            <a:prstGeom prst="flowChartManualInp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TextBox 77"/>
          <p:cNvSpPr txBox="1"/>
          <p:nvPr/>
        </p:nvSpPr>
        <p:spPr>
          <a:xfrm flipH="1">
            <a:off x="7786710" y="1763907"/>
            <a:ext cx="10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229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786710" y="2585867"/>
            <a:ext cx="107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4GB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分国内通话</a:t>
            </a:r>
            <a:endParaRPr lang="en-US" altLang="zh-CN" sz="1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 48"/>
          <p:cNvSpPr/>
          <p:nvPr/>
        </p:nvSpPr>
        <p:spPr>
          <a:xfrm>
            <a:off x="142876" y="857238"/>
            <a:ext cx="3214678" cy="1857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文档 15"/>
          <p:cNvSpPr/>
          <p:nvPr/>
        </p:nvSpPr>
        <p:spPr bwMode="auto">
          <a:xfrm flipH="1" flipV="1">
            <a:off x="3357586" y="1506556"/>
            <a:ext cx="5857884" cy="3708400"/>
          </a:xfrm>
          <a:custGeom>
            <a:avLst/>
            <a:gdLst/>
            <a:ahLst/>
            <a:cxnLst>
              <a:cxn ang="0">
                <a:pos x="70" y="206"/>
              </a:cxn>
              <a:cxn ang="0">
                <a:pos x="24532" y="0"/>
              </a:cxn>
              <a:cxn ang="0">
                <a:pos x="24470" y="13757"/>
              </a:cxn>
              <a:cxn ang="0">
                <a:pos x="7" y="20641"/>
              </a:cxn>
              <a:cxn ang="0">
                <a:pos x="70" y="206"/>
              </a:cxn>
            </a:cxnLst>
            <a:rect l="0" t="0" r="r" b="b"/>
            <a:pathLst>
              <a:path w="24532" h="20641">
                <a:moveTo>
                  <a:pt x="70" y="206"/>
                </a:moveTo>
                <a:lnTo>
                  <a:pt x="24532" y="0"/>
                </a:lnTo>
                <a:cubicBezTo>
                  <a:pt x="24511" y="4586"/>
                  <a:pt x="24491" y="9171"/>
                  <a:pt x="24470" y="13757"/>
                </a:cubicBezTo>
                <a:cubicBezTo>
                  <a:pt x="13670" y="13757"/>
                  <a:pt x="7945" y="17193"/>
                  <a:pt x="7" y="20641"/>
                </a:cubicBezTo>
                <a:cubicBezTo>
                  <a:pt x="-34" y="13946"/>
                  <a:pt x="111" y="6901"/>
                  <a:pt x="70" y="2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" name="组合 6"/>
          <p:cNvGrpSpPr/>
          <p:nvPr/>
        </p:nvGrpSpPr>
        <p:grpSpPr bwMode="auto">
          <a:xfrm>
            <a:off x="3894170" y="2514618"/>
            <a:ext cx="366712" cy="366713"/>
            <a:chOff x="0" y="0"/>
            <a:chExt cx="366555" cy="366555"/>
          </a:xfrm>
        </p:grpSpPr>
        <p:sp>
          <p:nvSpPr>
            <p:cNvPr id="6" name="椭圆 18"/>
            <p:cNvSpPr>
              <a:spLocks noChangeArrowheads="1"/>
            </p:cNvSpPr>
            <p:nvPr/>
          </p:nvSpPr>
          <p:spPr bwMode="auto">
            <a:xfrm>
              <a:off x="0" y="0"/>
              <a:ext cx="366555" cy="366555"/>
            </a:xfrm>
            <a:prstGeom prst="ellipse">
              <a:avLst/>
            </a:prstGeom>
            <a:solidFill>
              <a:srgbClr val="FFFFFF">
                <a:alpha val="4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" name="椭圆 22"/>
            <p:cNvSpPr>
              <a:spLocks noChangeArrowheads="1"/>
            </p:cNvSpPr>
            <p:nvPr/>
          </p:nvSpPr>
          <p:spPr bwMode="auto">
            <a:xfrm>
              <a:off x="111077" y="111077"/>
              <a:ext cx="144400" cy="14440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926170" y="2247918"/>
            <a:ext cx="366712" cy="366713"/>
            <a:chOff x="0" y="0"/>
            <a:chExt cx="366555" cy="366555"/>
          </a:xfrm>
        </p:grpSpPr>
        <p:sp>
          <p:nvSpPr>
            <p:cNvPr id="9" name="椭圆 23"/>
            <p:cNvSpPr>
              <a:spLocks noChangeArrowheads="1"/>
            </p:cNvSpPr>
            <p:nvPr/>
          </p:nvSpPr>
          <p:spPr bwMode="auto">
            <a:xfrm>
              <a:off x="0" y="0"/>
              <a:ext cx="366555" cy="366555"/>
            </a:xfrm>
            <a:prstGeom prst="ellipse">
              <a:avLst/>
            </a:prstGeom>
            <a:solidFill>
              <a:srgbClr val="FFFFFF">
                <a:alpha val="4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0" name="椭圆 24"/>
            <p:cNvSpPr>
              <a:spLocks noChangeArrowheads="1"/>
            </p:cNvSpPr>
            <p:nvPr/>
          </p:nvSpPr>
          <p:spPr bwMode="auto">
            <a:xfrm>
              <a:off x="111077" y="111077"/>
              <a:ext cx="144400" cy="14440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1" name="组合 21"/>
          <p:cNvGrpSpPr/>
          <p:nvPr/>
        </p:nvGrpSpPr>
        <p:grpSpPr bwMode="auto">
          <a:xfrm>
            <a:off x="7845457" y="1687531"/>
            <a:ext cx="366713" cy="366712"/>
            <a:chOff x="0" y="0"/>
            <a:chExt cx="366555" cy="366555"/>
          </a:xfrm>
        </p:grpSpPr>
        <p:sp>
          <p:nvSpPr>
            <p:cNvPr id="12" name="椭圆 25"/>
            <p:cNvSpPr>
              <a:spLocks noChangeArrowheads="1"/>
            </p:cNvSpPr>
            <p:nvPr/>
          </p:nvSpPr>
          <p:spPr bwMode="auto">
            <a:xfrm>
              <a:off x="0" y="0"/>
              <a:ext cx="366555" cy="366555"/>
            </a:xfrm>
            <a:prstGeom prst="ellipse">
              <a:avLst/>
            </a:prstGeom>
            <a:solidFill>
              <a:srgbClr val="FFFFFF">
                <a:alpha val="4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3" name="椭圆 26"/>
            <p:cNvSpPr>
              <a:spLocks noChangeArrowheads="1"/>
            </p:cNvSpPr>
            <p:nvPr/>
          </p:nvSpPr>
          <p:spPr bwMode="auto">
            <a:xfrm>
              <a:off x="111077" y="111077"/>
              <a:ext cx="144401" cy="1444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4" name="组合 4"/>
          <p:cNvGrpSpPr/>
          <p:nvPr/>
        </p:nvGrpSpPr>
        <p:grpSpPr bwMode="auto">
          <a:xfrm>
            <a:off x="3533807" y="3143268"/>
            <a:ext cx="1517650" cy="800100"/>
            <a:chOff x="0" y="0"/>
            <a:chExt cx="1517794" cy="800220"/>
          </a:xfrm>
        </p:grpSpPr>
        <p:sp>
          <p:nvSpPr>
            <p:cNvPr id="15" name="TextBox 33"/>
            <p:cNvSpPr txBox="1">
              <a:spLocks noChangeArrowheads="1"/>
            </p:cNvSpPr>
            <p:nvPr/>
          </p:nvSpPr>
          <p:spPr bwMode="auto">
            <a:xfrm>
              <a:off x="190475" y="0"/>
              <a:ext cx="132731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latin typeface="微软雅黑" pitchFamily="34" charset="-122"/>
                  <a:ea typeface="微软雅黑" pitchFamily="34" charset="-122"/>
                </a:rPr>
                <a:t>3.1Mbps</a:t>
              </a:r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34"/>
            <p:cNvSpPr>
              <a:spLocks noChangeArrowheads="1"/>
            </p:cNvSpPr>
            <p:nvPr/>
          </p:nvSpPr>
          <p:spPr bwMode="auto">
            <a:xfrm>
              <a:off x="207820" y="400110"/>
              <a:ext cx="130997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latin typeface="微软雅黑" pitchFamily="34" charset="-122"/>
                  <a:ea typeface="微软雅黑" pitchFamily="34" charset="-122"/>
                </a:rPr>
                <a:t>1.8Mbps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" name="Picture 2" descr="C:\Users\anges\Desktop\20150701045113354_easyicon_net_176.pn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 flipV="1">
              <a:off x="0" y="60723"/>
              <a:ext cx="235293" cy="26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C:\Users\anges\Desktop\20150701045113354_easyicon_net_176.pn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0" y="420763"/>
              <a:ext cx="235293" cy="26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组合 2"/>
          <p:cNvGrpSpPr/>
          <p:nvPr/>
        </p:nvGrpSpPr>
        <p:grpSpPr bwMode="auto">
          <a:xfrm>
            <a:off x="5310220" y="2792431"/>
            <a:ext cx="1966912" cy="800100"/>
            <a:chOff x="0" y="0"/>
            <a:chExt cx="1967088" cy="800220"/>
          </a:xfrm>
        </p:grpSpPr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217948" y="0"/>
              <a:ext cx="174914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latin typeface="微软雅黑" pitchFamily="34" charset="-122"/>
                  <a:ea typeface="微软雅黑" pitchFamily="34" charset="-122"/>
                </a:rPr>
                <a:t>150Mbps</a:t>
              </a:r>
            </a:p>
          </p:txBody>
        </p:sp>
        <p:sp>
          <p:nvSpPr>
            <p:cNvPr id="21" name="矩形 38"/>
            <p:cNvSpPr>
              <a:spLocks noChangeArrowheads="1"/>
            </p:cNvSpPr>
            <p:nvPr/>
          </p:nvSpPr>
          <p:spPr bwMode="auto">
            <a:xfrm>
              <a:off x="235293" y="400110"/>
              <a:ext cx="123623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latin typeface="微软雅黑" pitchFamily="34" charset="-122"/>
                  <a:ea typeface="微软雅黑" pitchFamily="34" charset="-122"/>
                </a:rPr>
                <a:t>50Mbps</a:t>
              </a:r>
            </a:p>
          </p:txBody>
        </p:sp>
        <p:pic>
          <p:nvPicPr>
            <p:cNvPr id="22" name="Picture 2" descr="C:\Users\anges\Desktop\20150701045113354_easyicon_net_176.pn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 flipV="1">
              <a:off x="0" y="80719"/>
              <a:ext cx="235293" cy="26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C:\Users\anges\Desktop\20150701045113354_easyicon_net_176.pn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0" y="440759"/>
              <a:ext cx="235293" cy="26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组合 3"/>
          <p:cNvGrpSpPr/>
          <p:nvPr/>
        </p:nvGrpSpPr>
        <p:grpSpPr bwMode="auto">
          <a:xfrm>
            <a:off x="7437470" y="2214581"/>
            <a:ext cx="1584325" cy="800100"/>
            <a:chOff x="0" y="0"/>
            <a:chExt cx="1584176" cy="800220"/>
          </a:xfrm>
        </p:grpSpPr>
        <p:sp>
          <p:nvSpPr>
            <p:cNvPr id="25" name="TextBox 41"/>
            <p:cNvSpPr txBox="1">
              <a:spLocks noChangeArrowheads="1"/>
            </p:cNvSpPr>
            <p:nvPr/>
          </p:nvSpPr>
          <p:spPr bwMode="auto">
            <a:xfrm>
              <a:off x="184849" y="0"/>
              <a:ext cx="139932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latin typeface="微软雅黑" pitchFamily="34" charset="-122"/>
                  <a:ea typeface="微软雅黑" pitchFamily="34" charset="-122"/>
                </a:rPr>
                <a:t>300Mbps</a:t>
              </a:r>
            </a:p>
          </p:txBody>
        </p:sp>
        <p:sp>
          <p:nvSpPr>
            <p:cNvPr id="26" name="矩形 42"/>
            <p:cNvSpPr>
              <a:spLocks noChangeArrowheads="1"/>
            </p:cNvSpPr>
            <p:nvPr/>
          </p:nvSpPr>
          <p:spPr bwMode="auto">
            <a:xfrm>
              <a:off x="202194" y="400110"/>
              <a:ext cx="123623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latin typeface="微软雅黑" pitchFamily="34" charset="-122"/>
                  <a:ea typeface="微软雅黑" pitchFamily="34" charset="-122"/>
                </a:rPr>
                <a:t>50Mbps</a:t>
              </a:r>
            </a:p>
          </p:txBody>
        </p:sp>
        <p:pic>
          <p:nvPicPr>
            <p:cNvPr id="27" name="Picture 2" descr="C:\Users\anges\Desktop\20150701045113354_easyicon_net_176.pn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 flipV="1">
              <a:off x="0" y="106435"/>
              <a:ext cx="235293" cy="26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 descr="C:\Users\anges\Desktop\20150701045113354_easyicon_net_176.pn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0" y="466475"/>
              <a:ext cx="235293" cy="26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组合 35"/>
          <p:cNvGrpSpPr/>
          <p:nvPr/>
        </p:nvGrpSpPr>
        <p:grpSpPr bwMode="auto">
          <a:xfrm>
            <a:off x="5657882" y="1455764"/>
            <a:ext cx="758825" cy="760412"/>
            <a:chOff x="0" y="0"/>
            <a:chExt cx="759351" cy="759351"/>
          </a:xfrm>
        </p:grpSpPr>
        <p:sp>
          <p:nvSpPr>
            <p:cNvPr id="30" name="椭圆 50"/>
            <p:cNvSpPr>
              <a:spLocks noChangeArrowheads="1"/>
            </p:cNvSpPr>
            <p:nvPr/>
          </p:nvSpPr>
          <p:spPr bwMode="auto">
            <a:xfrm>
              <a:off x="0" y="0"/>
              <a:ext cx="759351" cy="759351"/>
            </a:xfrm>
            <a:prstGeom prst="ellipse">
              <a:avLst/>
            </a:prstGeom>
            <a:solidFill>
              <a:srgbClr val="4BACC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1" name="Picture 4" descr="C:\Users\anges\Desktop\20150701045735163_easyicon_net_163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007" y="258852"/>
              <a:ext cx="599337" cy="257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组合 30"/>
          <p:cNvGrpSpPr/>
          <p:nvPr/>
        </p:nvGrpSpPr>
        <p:grpSpPr bwMode="auto">
          <a:xfrm>
            <a:off x="7597807" y="946176"/>
            <a:ext cx="760413" cy="758825"/>
            <a:chOff x="0" y="0"/>
            <a:chExt cx="759351" cy="759351"/>
          </a:xfrm>
        </p:grpSpPr>
        <p:sp>
          <p:nvSpPr>
            <p:cNvPr id="33" name="椭圆 52"/>
            <p:cNvSpPr>
              <a:spLocks noChangeArrowheads="1"/>
            </p:cNvSpPr>
            <p:nvPr/>
          </p:nvSpPr>
          <p:spPr bwMode="auto">
            <a:xfrm>
              <a:off x="0" y="0"/>
              <a:ext cx="759351" cy="759351"/>
            </a:xfrm>
            <a:prstGeom prst="ellipse">
              <a:avLst/>
            </a:prstGeom>
            <a:solidFill>
              <a:srgbClr val="F7964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矩形 28"/>
            <p:cNvSpPr>
              <a:spLocks noChangeArrowheads="1"/>
            </p:cNvSpPr>
            <p:nvPr/>
          </p:nvSpPr>
          <p:spPr bwMode="auto">
            <a:xfrm>
              <a:off x="67636" y="157783"/>
              <a:ext cx="68800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4G+</a:t>
              </a:r>
              <a:endParaRPr lang="zh-CN" altLang="en-US" sz="2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组合 49"/>
          <p:cNvGrpSpPr/>
          <p:nvPr/>
        </p:nvGrpSpPr>
        <p:grpSpPr bwMode="auto">
          <a:xfrm>
            <a:off x="3697320" y="1833589"/>
            <a:ext cx="758825" cy="760412"/>
            <a:chOff x="0" y="0"/>
            <a:chExt cx="759351" cy="759351"/>
          </a:xfrm>
        </p:grpSpPr>
        <p:sp>
          <p:nvSpPr>
            <p:cNvPr id="36" name="椭圆 20"/>
            <p:cNvSpPr>
              <a:spLocks noChangeArrowheads="1"/>
            </p:cNvSpPr>
            <p:nvPr/>
          </p:nvSpPr>
          <p:spPr bwMode="auto">
            <a:xfrm>
              <a:off x="0" y="0"/>
              <a:ext cx="759351" cy="759351"/>
            </a:xfrm>
            <a:prstGeom prst="ellipse">
              <a:avLst/>
            </a:prstGeom>
            <a:solidFill>
              <a:srgbClr val="4BACC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7" name="Picture 5" descr="C:\Users\anges\Desktop\20150701050342876_easyicon_net_162.png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74913" y="247988"/>
              <a:ext cx="609524" cy="26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500034" y="2835176"/>
            <a:ext cx="221406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天翼</a:t>
            </a:r>
            <a:r>
              <a:rPr lang="en-US" b="1" dirty="0"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en-US" b="1" dirty="0" smtClean="0">
                <a:latin typeface="微软雅黑" pitchFamily="34" charset="-122"/>
                <a:ea typeface="微软雅黑" pitchFamily="34" charset="-122"/>
              </a:rPr>
              <a:t>+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en-US" b="1" dirty="0"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更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快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更稳定的业务体验</a:t>
            </a:r>
          </a:p>
          <a:p>
            <a:pPr eaLnBrk="1" hangingPunct="1">
              <a:lnSpc>
                <a:spcPct val="200000"/>
              </a:lnSpc>
            </a:pP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648" y="141907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电信天翼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4G+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，满足追求卓越速度的需求</a:t>
            </a:r>
            <a:endParaRPr lang="zh-CN" altLang="en-US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25755" y="723900"/>
            <a:ext cx="8357870" cy="0"/>
          </a:xfrm>
          <a:prstGeom prst="line">
            <a:avLst/>
          </a:prstGeom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45" name="组合 6"/>
          <p:cNvGrpSpPr/>
          <p:nvPr/>
        </p:nvGrpSpPr>
        <p:grpSpPr bwMode="auto">
          <a:xfrm>
            <a:off x="814123" y="1142990"/>
            <a:ext cx="3257811" cy="528638"/>
            <a:chOff x="0" y="0"/>
            <a:chExt cx="5203827" cy="528861"/>
          </a:xfrm>
        </p:grpSpPr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0" y="0"/>
              <a:ext cx="2880918" cy="523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天翼</a:t>
              </a:r>
              <a:r>
                <a:rPr lang="en-US" sz="1600" b="1" dirty="0">
                  <a:latin typeface="微软雅黑" pitchFamily="34" charset="-122"/>
                  <a:ea typeface="微软雅黑" pitchFamily="34" charset="-122"/>
                </a:rPr>
                <a:t>4G+</a:t>
              </a: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核心技术，载波聚合</a:t>
              </a:r>
              <a:endParaRPr lang="en-US" sz="16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1100" b="1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sz="1100" b="1" dirty="0">
                  <a:latin typeface="微软雅黑" pitchFamily="34" charset="-122"/>
                  <a:ea typeface="微软雅黑" pitchFamily="34" charset="-122"/>
                </a:rPr>
                <a:t>CA</a:t>
              </a:r>
              <a:r>
                <a:rPr lang="zh-CN" altLang="en-US" sz="1100" b="1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sz="1100" b="1" dirty="0">
                  <a:latin typeface="微软雅黑" pitchFamily="34" charset="-122"/>
                  <a:ea typeface="微软雅黑" pitchFamily="34" charset="-122"/>
                </a:rPr>
                <a:t>Carrier Aggregation </a:t>
              </a:r>
              <a:r>
                <a:rPr lang="zh-CN" altLang="en-US" sz="1100" b="1" dirty="0"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  <p:cxnSp>
          <p:nvCxnSpPr>
            <p:cNvPr id="47" name="直接连接符 5"/>
            <p:cNvCxnSpPr>
              <a:cxnSpLocks noChangeShapeType="1"/>
            </p:cNvCxnSpPr>
            <p:nvPr/>
          </p:nvCxnSpPr>
          <p:spPr bwMode="auto">
            <a:xfrm>
              <a:off x="215900" y="528861"/>
              <a:ext cx="4987927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</a:ln>
          </p:spPr>
        </p:cxnSp>
      </p:grpSp>
      <p:sp>
        <p:nvSpPr>
          <p:cNvPr id="48" name="内容占位符 2"/>
          <p:cNvSpPr>
            <a:spLocks noGrp="1"/>
          </p:cNvSpPr>
          <p:nvPr>
            <p:ph idx="4294967295"/>
          </p:nvPr>
        </p:nvSpPr>
        <p:spPr>
          <a:xfrm>
            <a:off x="285720" y="1857370"/>
            <a:ext cx="2976554" cy="9890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载波：无线通信中传输信息的“车道”</a:t>
            </a:r>
            <a:endParaRPr lang="en-US" sz="105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载波聚合：聚合两个以上载波传输信息</a:t>
            </a:r>
            <a:endParaRPr 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rot="5400000">
            <a:off x="1178704" y="2464602"/>
            <a:ext cx="4286262" cy="928694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下箭头 51"/>
          <p:cNvSpPr/>
          <p:nvPr/>
        </p:nvSpPr>
        <p:spPr>
          <a:xfrm>
            <a:off x="1214414" y="2643188"/>
            <a:ext cx="928694" cy="35719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/>
          </p:cNvGraphicFramePr>
          <p:nvPr/>
        </p:nvGraphicFramePr>
        <p:xfrm>
          <a:off x="1588" y="331788"/>
          <a:ext cx="9144000" cy="4551362"/>
        </p:xfrm>
        <a:graphic>
          <a:graphicData uri="http://schemas.openxmlformats.org/presentationml/2006/ole">
            <p:oleObj spid="_x0000_s26625" r:id="rId3" imgW="8466667" imgH="4001058" progId="PBrush">
              <p:embed/>
            </p:oleObj>
          </a:graphicData>
        </a:graphic>
      </p:graphicFrame>
      <p:sp>
        <p:nvSpPr>
          <p:cNvPr id="5" name="文本框 6"/>
          <p:cNvSpPr txBox="1"/>
          <p:nvPr/>
        </p:nvSpPr>
        <p:spPr>
          <a:xfrm>
            <a:off x="0" y="51435"/>
            <a:ext cx="334518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i="1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用心服务 用户至上</a:t>
            </a:r>
            <a:r>
              <a:rPr lang="en-US" altLang="zh-CN" sz="1000" b="1" i="1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Customer First Service Foremost </a:t>
            </a:r>
          </a:p>
        </p:txBody>
      </p:sp>
      <p:sp>
        <p:nvSpPr>
          <p:cNvPr id="6" name="矩形 5"/>
          <p:cNvSpPr/>
          <p:nvPr/>
        </p:nvSpPr>
        <p:spPr>
          <a:xfrm>
            <a:off x="3810" y="339725"/>
            <a:ext cx="9126220" cy="453644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714362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办理业务请联系松江电信局校园中心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中心主任：姜琢凡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18930536660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行业经理：李   辰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18918299959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8、13、18、23、24、25"/>
  <p:tag name="KSO_WM_TEMPLATE_CATEGORY" val="custom"/>
  <p:tag name="KSO_WM_TEMPLATE_INDEX" val="160171"/>
  <p:tag name="KSO_WM_TAG_VERSION" val="1.0"/>
  <p:tag name="KSO_WM_SLIDE_ID" val="custom16017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BCC5"/>
      </a:accent1>
      <a:accent2>
        <a:srgbClr val="0075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517</Words>
  <Application>WPS 演示</Application>
  <PresentationFormat>全屏显示(16:9)</PresentationFormat>
  <Paragraphs>126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Calibri</vt:lpstr>
      <vt:lpstr>迷你简菱心</vt:lpstr>
      <vt:lpstr>微软雅黑</vt:lpstr>
      <vt:lpstr>黑体</vt:lpstr>
      <vt:lpstr>张海山锐线体简</vt:lpstr>
      <vt:lpstr>Wingdings</vt:lpstr>
      <vt:lpstr>Office 主题</vt:lpstr>
      <vt:lpstr>自定义设计方案</vt:lpstr>
      <vt:lpstr>画笔图片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chinatelecom</cp:lastModifiedBy>
  <cp:revision>87</cp:revision>
  <dcterms:created xsi:type="dcterms:W3CDTF">2016-05-16T03:08:00Z</dcterms:created>
  <dcterms:modified xsi:type="dcterms:W3CDTF">2016-06-06T02:21:38Z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