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2"/>
    <p:sldMasterId id="2147485749" r:id="rId3"/>
    <p:sldMasterId id="2147485762" r:id="rId4"/>
  </p:sldMasterIdLst>
  <p:notesMasterIdLst>
    <p:notesMasterId r:id="rId13"/>
  </p:notesMasterIdLst>
  <p:handoutMasterIdLst>
    <p:handoutMasterId r:id="rId14"/>
  </p:handoutMasterIdLst>
  <p:sldIdLst>
    <p:sldId id="895" r:id="rId5"/>
    <p:sldId id="896" r:id="rId6"/>
    <p:sldId id="891" r:id="rId7"/>
    <p:sldId id="898" r:id="rId8"/>
    <p:sldId id="893" r:id="rId9"/>
    <p:sldId id="897" r:id="rId10"/>
    <p:sldId id="899" r:id="rId11"/>
    <p:sldId id="894" r:id="rId12"/>
  </p:sldIdLst>
  <p:sldSz cx="9906000" cy="6858000" type="A4"/>
  <p:notesSz cx="6640513" cy="99044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1000" kern="1200">
        <a:solidFill>
          <a:schemeClr val="tx2"/>
        </a:solidFill>
        <a:latin typeface="Tahom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FFFF"/>
    <a:srgbClr val="00CC00"/>
    <a:srgbClr val="9999FF"/>
    <a:srgbClr val="FF0066"/>
    <a:srgbClr val="66CCFF"/>
    <a:srgbClr val="E103B7"/>
    <a:srgbClr val="990099"/>
    <a:srgbClr val="FF9999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3938" autoAdjust="0"/>
    <p:restoredTop sz="99443" autoAdjust="0"/>
  </p:normalViewPr>
  <p:slideViewPr>
    <p:cSldViewPr>
      <p:cViewPr>
        <p:scale>
          <a:sx n="75" d="100"/>
          <a:sy n="75" d="100"/>
        </p:scale>
        <p:origin x="-762" y="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8"/>
    </p:cViewPr>
  </p:sorterViewPr>
  <p:notesViewPr>
    <p:cSldViewPr>
      <p:cViewPr varScale="1">
        <p:scale>
          <a:sx n="72" d="100"/>
          <a:sy n="72" d="100"/>
        </p:scale>
        <p:origin x="-2250" y="-108"/>
      </p:cViewPr>
      <p:guideLst>
        <p:guide orient="horz" pos="3120"/>
        <p:guide pos="209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52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0481" y="0"/>
            <a:ext cx="287845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134"/>
            <a:ext cx="2878452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481" y="9407134"/>
            <a:ext cx="287845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717D1E4-FD6B-48DE-859C-E4C18A3F76E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16910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452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0481" y="0"/>
            <a:ext cx="287845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763" y="742950"/>
            <a:ext cx="5362575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893" y="4705151"/>
            <a:ext cx="5312727" cy="44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134"/>
            <a:ext cx="2878452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0481" y="9407134"/>
            <a:ext cx="2878451" cy="4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7F510D3-9357-4571-B690-8110D19951B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7273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ChangeArrowheads="1"/>
          </p:cNvSpPr>
          <p:nvPr userDrawn="1"/>
        </p:nvSpPr>
        <p:spPr bwMode="auto">
          <a:xfrm>
            <a:off x="269876" y="220663"/>
            <a:ext cx="123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 defTabSz="912813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内部资料</a:t>
            </a:r>
            <a:endParaRPr kumimoji="1" lang="zh-CN" altLang="en-US" sz="3600" dirty="0">
              <a:solidFill>
                <a:srgbClr val="006699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Rectangle 1031"/>
          <p:cNvSpPr>
            <a:spLocks noChangeArrowheads="1"/>
          </p:cNvSpPr>
          <p:nvPr userDrawn="1"/>
        </p:nvSpPr>
        <p:spPr bwMode="auto">
          <a:xfrm>
            <a:off x="1757363" y="220663"/>
            <a:ext cx="123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 defTabSz="912813"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注意保密</a:t>
            </a:r>
            <a:endParaRPr kumimoji="1" lang="zh-CN" altLang="en-US" sz="3600" dirty="0">
              <a:solidFill>
                <a:srgbClr val="006699"/>
              </a:solidFill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4" name="图片 8" descr="Logo.bmp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9064" y="1"/>
            <a:ext cx="18145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5751"/>
            <a:ext cx="98996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8565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709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7285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2748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70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36379" y="0"/>
            <a:ext cx="223057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950" y="0"/>
            <a:ext cx="6528329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130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6850" y="0"/>
            <a:ext cx="84201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xmlns="" val="908074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691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064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5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16" y="71414"/>
            <a:ext cx="8643999" cy="522287"/>
          </a:xfrm>
          <a:noFill/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 userDrawn="1"/>
        </p:nvSpPr>
        <p:spPr bwMode="auto">
          <a:xfrm>
            <a:off x="166657" y="71414"/>
            <a:ext cx="57150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6850" y="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122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14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6850" y="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251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335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217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31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6850" y="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71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36379" y="0"/>
            <a:ext cx="2230570" cy="60960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42950" y="0"/>
            <a:ext cx="6528329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581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949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4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6655" y="71414"/>
            <a:ext cx="1714512" cy="522287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目　录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035550" y="1600200"/>
            <a:ext cx="43751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035550" y="3938589"/>
            <a:ext cx="43751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116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38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0731" y="6324601"/>
            <a:ext cx="150825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981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-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65626"/>
            <a:ext cx="9906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色条 拷贝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9906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005C7AB-EC72-4ECA-B415-6B8EC3A75BB9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16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56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0330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424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4331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5" descr="Logo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9216" y="0"/>
            <a:ext cx="1071595" cy="75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1214442"/>
            <a:ext cx="87344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09627" y="71414"/>
            <a:ext cx="8734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447497" name="Text Box 9"/>
          <p:cNvSpPr txBox="1">
            <a:spLocks noChangeArrowheads="1"/>
          </p:cNvSpPr>
          <p:nvPr/>
        </p:nvSpPr>
        <p:spPr bwMode="auto">
          <a:xfrm>
            <a:off x="273052" y="404813"/>
            <a:ext cx="101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zh-CN" sz="1800" b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30" name="Picture 6" descr="色条 拷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8594"/>
            <a:ext cx="781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714356"/>
            <a:ext cx="9899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pic>
        <p:nvPicPr>
          <p:cNvPr id="8" name="Picture 10" descr="C:\Users\vivianting\Desktop\未标题8.png"/>
          <p:cNvPicPr>
            <a:picLocks noChangeAspect="1" noChangeArrowheads="1"/>
          </p:cNvPicPr>
          <p:nvPr userDrawn="1"/>
        </p:nvPicPr>
        <p:blipFill>
          <a:blip r:embed="rId8"/>
          <a:srcRect l="4971" t="1717" r="74190" b="70428"/>
          <a:stretch>
            <a:fillRect/>
          </a:stretch>
        </p:blipFill>
        <p:spPr bwMode="auto">
          <a:xfrm>
            <a:off x="8524910" y="5286399"/>
            <a:ext cx="13573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  <p:sldLayoutId id="2147485723" r:id="rId2"/>
    <p:sldLayoutId id="2147485724" r:id="rId3"/>
    <p:sldLayoutId id="2147485778" r:id="rId4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华文细黑" pitchFamily="2" charset="-122"/>
          <a:ea typeface="华文细黑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 b="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 b="0">
          <a:solidFill>
            <a:schemeClr val="tx1"/>
          </a:solidFill>
          <a:latin typeface="华文细黑" pitchFamily="2" charset="-122"/>
          <a:ea typeface="华文细黑" pitchFamily="2" charset="-122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 b="0">
          <a:solidFill>
            <a:schemeClr val="tx1"/>
          </a:solidFill>
          <a:latin typeface="华文细黑" pitchFamily="2" charset="-122"/>
          <a:ea typeface="华文细黑" pitchFamily="2" charset="-122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 b="0">
          <a:solidFill>
            <a:schemeClr val="tx1"/>
          </a:solidFill>
          <a:latin typeface="华文细黑" pitchFamily="2" charset="-122"/>
          <a:ea typeface="华文细黑" pitchFamily="2" charset="-122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2000" b="0">
          <a:solidFill>
            <a:schemeClr val="tx1"/>
          </a:solidFill>
          <a:latin typeface="华文细黑" pitchFamily="2" charset="-122"/>
          <a:ea typeface="华文细黑" pitchFamily="2" charset="-122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1600" b="1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1600" b="1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1600" b="1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q"/>
        <a:defRPr sz="1600" b="1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6850" y="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1028" name="Picture 8" descr="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981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0" descr="色条 拷贝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6404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0" y="1196975"/>
            <a:ext cx="990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zh-CN" altLang="en-US" sz="18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  <p:sldLayoutId id="21474857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370443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1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9812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色条 拷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6404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1196975"/>
            <a:ext cx="9906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00000"/>
              </a:solidFill>
              <a:latin typeface="Arial" charset="0"/>
              <a:ea typeface="黑体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274638"/>
            <a:ext cx="8172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宋体" pitchFamily="2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4B95F81-F7FA-48C5-B3EE-00341EA59D30}" type="slidenum">
              <a:rPr lang="zh-CN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3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3" r:id="rId1"/>
    <p:sldLayoutId id="2147485764" r:id="rId2"/>
    <p:sldLayoutId id="2147485765" r:id="rId3"/>
    <p:sldLayoutId id="2147485766" r:id="rId4"/>
    <p:sldLayoutId id="2147485767" r:id="rId5"/>
    <p:sldLayoutId id="2147485768" r:id="rId6"/>
    <p:sldLayoutId id="2147485769" r:id="rId7"/>
    <p:sldLayoutId id="2147485770" r:id="rId8"/>
    <p:sldLayoutId id="2147485771" r:id="rId9"/>
    <p:sldLayoutId id="2147485772" r:id="rId10"/>
    <p:sldLayoutId id="2147485773" r:id="rId11"/>
    <p:sldLayoutId id="2147485774" r:id="rId12"/>
    <p:sldLayoutId id="2147485775" r:id="rId13"/>
    <p:sldLayoutId id="2147485776" r:id="rId14"/>
    <p:sldLayoutId id="2147485777" r:id="rId15"/>
  </p:sldLayoutIdLst>
  <p:transition>
    <p:random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宋体" pitchFamily="2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1354" y="122864"/>
            <a:ext cx="1638183" cy="1100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95300" y="1855951"/>
            <a:ext cx="88328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400" b="1" spc="150" dirty="0" smtClean="0">
                <a:ln w="11430"/>
                <a:solidFill>
                  <a:schemeClr val="tx1"/>
                </a:solidFill>
                <a:ea typeface="微软雅黑" pitchFamily="34" charset="-122"/>
              </a:rPr>
              <a:t>东华大学专属优惠活动</a:t>
            </a:r>
            <a:endParaRPr lang="en-US" altLang="zh-CN" sz="4400" b="1" spc="150" dirty="0" smtClean="0">
              <a:ln w="11430"/>
              <a:solidFill>
                <a:schemeClr val="tx1"/>
              </a:solidFill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endParaRPr lang="en-US" altLang="zh-CN" sz="1600" b="1" spc="150" dirty="0" smtClean="0">
              <a:ln w="11430"/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600" b="1" spc="150" dirty="0" smtClean="0">
                <a:ln w="11430"/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中国联合网络通信有限公司上海市分公司</a:t>
            </a:r>
            <a:endParaRPr lang="en-US" altLang="zh-CN" sz="1600" b="1" spc="150" dirty="0" smtClean="0">
              <a:ln w="11430"/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spc="150" dirty="0" smtClean="0">
                <a:ln w="11430"/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600" b="1" spc="150" dirty="0" smtClean="0">
                <a:ln w="11430"/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b="1" spc="150" dirty="0" smtClean="0">
                <a:ln w="11430"/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b="1" spc="150" dirty="0" smtClean="0">
                <a:ln w="11430"/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en-US" altLang="zh-CN" sz="1600" b="1" spc="150" dirty="0" smtClean="0">
              <a:ln w="11430"/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19507"/>
            <a:ext cx="9906000" cy="2838494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64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348" y="121442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活动介绍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38224" y="2066876"/>
            <a:ext cx="76438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为更好地满足东华大学教职工通信需求，</a:t>
            </a:r>
            <a:r>
              <a:rPr kumimoji="0" lang="zh-TW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上海联通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推出东华大学教职工专属优惠活动。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东华大学教职工专属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套餐享受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折优惠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，同时享受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0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元购机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优惠购机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专属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活动。对参加活动的教职工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赠送语音和上网流量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，满足教职工全方位通信需求。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   同时，上海联通为学校搭建云总机平台，广大教职工在云总机平台上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实现移动、联通、电信三网互拨免费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，为广大教职工节约通信费用。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2602606" y="1007682"/>
            <a:ext cx="2520000" cy="1080000"/>
          </a:xfrm>
          <a:prstGeom prst="rect">
            <a:avLst/>
          </a:prstGeom>
          <a:solidFill>
            <a:schemeClr val="accent5">
              <a:alpha val="67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401606" y="1007682"/>
            <a:ext cx="1785950" cy="1080000"/>
          </a:xfrm>
          <a:prstGeom prst="rect">
            <a:avLst/>
          </a:prstGeom>
          <a:solidFill>
            <a:schemeClr val="accent5">
              <a:alpha val="67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820" y="1127475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基础版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57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4044" y="1040505"/>
            <a:ext cx="2479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800M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条短信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2298" y="1127475"/>
            <a:ext cx="6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259522" y="1009999"/>
            <a:ext cx="2520000" cy="1080000"/>
          </a:xfrm>
          <a:prstGeom prst="rect">
            <a:avLst/>
          </a:prstGeom>
          <a:solidFill>
            <a:schemeClr val="accent5">
              <a:alpha val="67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0960" y="986261"/>
            <a:ext cx="247969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分钟群内语音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元手机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部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6566" y="1198913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2602606" y="2229230"/>
            <a:ext cx="2520000" cy="1080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401606" y="2229230"/>
            <a:ext cx="1785950" cy="1080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7820" y="2349023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升级版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99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74044" y="2262053"/>
            <a:ext cx="2479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条短信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082298" y="2349023"/>
            <a:ext cx="6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6259522" y="2231547"/>
            <a:ext cx="2520000" cy="108000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30960" y="2264370"/>
            <a:ext cx="247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分钟群内语音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2100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元手机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部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16566" y="2420461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 bwMode="auto">
          <a:xfrm>
            <a:off x="2594668" y="3448782"/>
            <a:ext cx="2520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93668" y="3448782"/>
            <a:ext cx="178595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406" y="3568575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性能版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6106" y="3481605"/>
            <a:ext cx="2479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2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3GB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20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条短信</a:t>
            </a:r>
            <a:endParaRPr lang="zh-CN" altLang="en-US" sz="2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74360" y="3568575"/>
            <a:ext cx="6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6251584" y="3451099"/>
            <a:ext cx="2520000" cy="10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23022" y="3483922"/>
            <a:ext cx="247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分钟群内语音</a:t>
            </a:r>
            <a:endParaRPr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3GB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元手机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endParaRPr lang="zh-CN" altLang="en-US" sz="16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8628" y="3640013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2581968" y="4632699"/>
            <a:ext cx="2520000" cy="1080000"/>
          </a:xfrm>
          <a:prstGeom prst="rect">
            <a:avLst/>
          </a:prstGeom>
          <a:solidFill>
            <a:srgbClr val="FF33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380968" y="4632699"/>
            <a:ext cx="1785950" cy="1080000"/>
          </a:xfrm>
          <a:prstGeom prst="rect">
            <a:avLst/>
          </a:prstGeom>
          <a:solidFill>
            <a:srgbClr val="FF33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9706" y="475249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豪华版</a:t>
            </a:r>
            <a:endParaRPr lang="en-US" altLang="zh-CN" sz="24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211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53406" y="4665522"/>
            <a:ext cx="2479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1000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20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4GB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国内流量</a:t>
            </a:r>
            <a:endParaRPr lang="en-US" altLang="zh-CN" sz="20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条短信</a:t>
            </a:r>
            <a:endParaRPr lang="zh-CN" altLang="en-US" sz="20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061660" y="4752492"/>
            <a:ext cx="6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＋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6238884" y="4635016"/>
            <a:ext cx="2520000" cy="1080000"/>
          </a:xfrm>
          <a:prstGeom prst="rect">
            <a:avLst/>
          </a:prstGeom>
          <a:solidFill>
            <a:srgbClr val="FF33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22" y="4667839"/>
            <a:ext cx="247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分钟国内语音</a:t>
            </a:r>
            <a:endParaRPr lang="en-US" altLang="zh-CN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分钟群内语音</a:t>
            </a:r>
            <a:endParaRPr lang="en-US" altLang="zh-CN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3GB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6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4500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元手机</a:t>
            </a:r>
            <a:r>
              <a:rPr lang="en-US" altLang="zh-CN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b="1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endParaRPr lang="zh-CN" altLang="en-US" sz="16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95928" y="482393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3844" y="5786454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全国接听免费，套餐外国内语音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0.15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分钟，流量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/GB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（不足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部分，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200M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以内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0.3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/MB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200MB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以上不加收费用，超过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以此类推），短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彩信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0.1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条。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赠送流量需团购用户达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人及以上。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活动期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36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个月，赠送手机以当天活动机型为准。</a:t>
            </a:r>
            <a:endParaRPr lang="zh-CN" altLang="en-US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3910" y="7141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东华教职工专属套餐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214" y="3357562"/>
            <a:ext cx="1051098" cy="12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3910" y="7141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资费对比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910" y="107154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以性能版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141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元套餐为例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1095348" y="1785926"/>
            <a:ext cx="2160000" cy="1080000"/>
            <a:chOff x="952472" y="1928802"/>
            <a:chExt cx="2160000" cy="1080000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952472" y="1928802"/>
              <a:ext cx="2160000" cy="1080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943" tIns="45971" rIns="91943" bIns="4597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88900" marR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Ø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66786" y="2071678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联通</a:t>
              </a:r>
              <a:endPara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141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元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</a:rPr>
                <a:t>月</a:t>
              </a:r>
              <a:endParaRPr lang="zh-CN" altLang="en-US" sz="2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3952868" y="1785926"/>
            <a:ext cx="2160000" cy="1080000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7182" y="192880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电信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129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738950" y="1785926"/>
            <a:ext cx="2160000" cy="108000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943" tIns="45971" rIns="91943" bIns="459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8900" marR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Ø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3264" y="192880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endParaRPr lang="zh-CN" altLang="en-US" sz="2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110" y="2945605"/>
            <a:ext cx="27146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语音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不区分全国、本地通话；</a:t>
            </a:r>
            <a:endParaRPr lang="en-US" altLang="zh-CN" sz="1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800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分钟全国语音</a:t>
            </a:r>
            <a:endParaRPr lang="en-US" altLang="zh-CN" sz="1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上网流量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3G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+3G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比电信多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1GB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流量、比移动多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1.5GB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流量</a:t>
            </a:r>
            <a:endParaRPr lang="en-US" altLang="zh-CN" sz="1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群内通话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分钟本地；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可开通联通云总机（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月），可享三网互拨免费；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购机优惠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送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元手机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部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（华为</a:t>
            </a:r>
            <a:r>
              <a:rPr lang="en-US" altLang="zh-CN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MATE8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1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7512" y="2928934"/>
            <a:ext cx="264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语音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区分全国和本地； 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220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分钟全国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+480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分钟本地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上网流量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3G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+1.5G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群内通话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3000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分钟本地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购机优惠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仅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1600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30" y="2928934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语音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区分全国和本地；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分钟全国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+500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分钟本地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上网流量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1G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全国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+4G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本地流量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群内通话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无</a:t>
            </a:r>
            <a:endParaRPr lang="en-US" altLang="zh-CN" sz="18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购机优惠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约</a:t>
            </a:r>
            <a:r>
              <a:rPr lang="en-US" altLang="zh-CN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1840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1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5857892"/>
            <a:ext cx="357190" cy="4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20" y="3748090"/>
            <a:ext cx="357190" cy="4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2928934"/>
            <a:ext cx="357190" cy="4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20" y="4806960"/>
            <a:ext cx="357190" cy="4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3910" y="7141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全能神卡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910" y="107154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，每天低至</a:t>
            </a:r>
            <a:r>
              <a:rPr lang="en-US" altLang="zh-CN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1.6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</a:t>
            </a:r>
            <a:endParaRPr lang="zh-CN" altLang="en-US" sz="28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09596" y="1714488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600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元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=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每月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50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元话费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+500M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全国流量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+1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天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1G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本地流量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群内全国畅聊免费。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381100" y="2880357"/>
          <a:ext cx="6929488" cy="2681772"/>
        </p:xfrm>
        <a:graphic>
          <a:graphicData uri="http://schemas.openxmlformats.org/drawingml/2006/table">
            <a:tbl>
              <a:tblPr/>
              <a:tblGrid>
                <a:gridCol w="1000132"/>
                <a:gridCol w="1038514"/>
                <a:gridCol w="1374457"/>
                <a:gridCol w="1374457"/>
                <a:gridCol w="1070964"/>
                <a:gridCol w="1070964"/>
              </a:tblGrid>
              <a:tr h="327543">
                <a:tc rowSpan="3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套餐名称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套餐内容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75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月费（元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）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套餐包含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套餐超出及其他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08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流量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语音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国内通话拨打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国内流量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17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全能神卡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50元</a:t>
                      </a:r>
                      <a:endParaRPr lang="zh-CN" sz="24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500M</a:t>
                      </a:r>
                      <a:r>
                        <a:rPr lang="zh-CN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</a:t>
                      </a:r>
                      <a:r>
                        <a:rPr lang="zh-CN" sz="1800" kern="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流量</a:t>
                      </a:r>
                      <a:r>
                        <a:rPr lang="zh-CN" altLang="en-US" sz="1800" kern="10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；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1G/</a:t>
                      </a:r>
                      <a:r>
                        <a:rPr lang="zh-CN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天本地流量（当日清零）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国内接听免费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群内国内畅聊包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0.18元/</a:t>
                      </a:r>
                      <a:r>
                        <a:rPr lang="en-US" sz="18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分钟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0.27元/M</a:t>
                      </a:r>
                      <a:endParaRPr lang="zh-CN" sz="24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09662" y="5715016"/>
            <a:ext cx="5514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★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需预存一年话费（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600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元）。</a:t>
            </a:r>
            <a:endParaRPr kumimoji="0" lang="zh-CN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★预存话费可自由使用，相当于每月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277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分钟主叫电话。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3910" y="7141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充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送手机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738158" y="2285992"/>
          <a:ext cx="8358244" cy="1950720"/>
        </p:xfrm>
        <a:graphic>
          <a:graphicData uri="http://schemas.openxmlformats.org/drawingml/2006/table">
            <a:tbl>
              <a:tblPr/>
              <a:tblGrid>
                <a:gridCol w="1357321"/>
                <a:gridCol w="1087595"/>
                <a:gridCol w="1666292"/>
                <a:gridCol w="1666292"/>
                <a:gridCol w="1290372"/>
                <a:gridCol w="1290372"/>
              </a:tblGrid>
              <a:tr h="223244">
                <a:tc rowSpan="3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套餐名称</a:t>
                      </a:r>
                      <a:endParaRPr lang="zh-CN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套餐内容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32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月费（元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）</a:t>
                      </a:r>
                      <a:endParaRPr lang="zh-CN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套餐包含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套餐超出及其他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648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流量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语音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国内通话拨打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国内流量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校园沃派套餐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26元月租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1GB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本地流量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1GB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国内流量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2GB闲时流量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100</a:t>
                      </a: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分钟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国内接听免费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群内国内畅聊免费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0.18元/分钟</a:t>
                      </a:r>
                      <a:endParaRPr lang="zh-CN" sz="2000" kern="10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0.27元/M</a:t>
                      </a:r>
                      <a:endParaRPr lang="zh-CN" sz="2000" kern="100" dirty="0">
                        <a:solidFill>
                          <a:srgbClr val="00000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2406" y="1000108"/>
            <a:ext cx="9072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充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300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元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=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每月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4GB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流量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+100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分钟国内通话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群内全国畅聊免费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+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首云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P1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手机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细黑" pitchFamily="2" charset="-122"/>
                <a:ea typeface="华文细黑" pitchFamily="2" charset="-122"/>
                <a:cs typeface="宋体" pitchFamily="2" charset="-122"/>
              </a:rPr>
              <a:t>部。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8158" y="1857364"/>
            <a:ext cx="874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加</a:t>
            </a:r>
            <a:r>
              <a:rPr lang="en-US" sz="1800" dirty="0" smtClean="0">
                <a:solidFill>
                  <a:srgbClr val="FF0000"/>
                </a:solidFill>
              </a:rPr>
              <a:t>99</a:t>
            </a:r>
            <a:r>
              <a:rPr lang="zh-CN" altLang="en-US" sz="1800" dirty="0" smtClean="0">
                <a:solidFill>
                  <a:srgbClr val="FF0000"/>
                </a:solidFill>
              </a:rPr>
              <a:t>元，手机可升级</a:t>
            </a:r>
            <a:r>
              <a:rPr lang="zh-CN" altLang="en-US" sz="1800" dirty="0" smtClean="0">
                <a:solidFill>
                  <a:srgbClr val="FF0000"/>
                </a:solidFill>
              </a:rPr>
              <a:t>为酷派</a:t>
            </a:r>
            <a:r>
              <a:rPr lang="en-US" altLang="zh-CN" sz="1800" dirty="0" smtClean="0">
                <a:solidFill>
                  <a:srgbClr val="FF0000"/>
                </a:solidFill>
              </a:rPr>
              <a:t>7722</a:t>
            </a:r>
            <a:r>
              <a:rPr lang="zh-CN" altLang="en-US" sz="1800" dirty="0" smtClean="0">
                <a:solidFill>
                  <a:srgbClr val="FF0000"/>
                </a:solidFill>
              </a:rPr>
              <a:t>手机；</a:t>
            </a:r>
            <a:r>
              <a:rPr lang="zh-CN" altLang="en-US" sz="1800" dirty="0" smtClean="0">
                <a:solidFill>
                  <a:srgbClr val="FF0000"/>
                </a:solidFill>
              </a:rPr>
              <a:t>加</a:t>
            </a:r>
            <a:r>
              <a:rPr lang="en-US" sz="1800" dirty="0" smtClean="0">
                <a:solidFill>
                  <a:srgbClr val="FF0000"/>
                </a:solidFill>
              </a:rPr>
              <a:t>499</a:t>
            </a:r>
            <a:r>
              <a:rPr lang="zh-CN" altLang="en-US" sz="1800" dirty="0" smtClean="0">
                <a:solidFill>
                  <a:srgbClr val="FF0000"/>
                </a:solidFill>
              </a:rPr>
              <a:t>元，手机可升级为红米</a:t>
            </a:r>
            <a:r>
              <a:rPr lang="en-US" sz="1800" dirty="0" smtClean="0">
                <a:solidFill>
                  <a:srgbClr val="FF0000"/>
                </a:solidFill>
              </a:rPr>
              <a:t>3X</a:t>
            </a:r>
            <a:r>
              <a:rPr lang="zh-CN" altLang="en-US" sz="1800" dirty="0" smtClean="0">
                <a:solidFill>
                  <a:srgbClr val="FF0000"/>
                </a:solidFill>
              </a:rPr>
              <a:t>全网通手机。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00" y="4357693"/>
            <a:ext cx="1643074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64" y="4286256"/>
            <a:ext cx="1749486" cy="23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2" y="4294809"/>
            <a:ext cx="2071702" cy="234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2560" y="4643446"/>
            <a:ext cx="677108" cy="157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首云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7198" y="4643446"/>
            <a:ext cx="677108" cy="157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酷派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8884" y="4643446"/>
            <a:ext cx="677108" cy="157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/>
              <a:t>红米</a:t>
            </a:r>
            <a:endParaRPr lang="zh-CN" altLang="en-US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023910" y="7141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 7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接受预定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596" y="1214422"/>
            <a:ext cx="5143536" cy="430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9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日，中国联通全球同步首销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7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系列！中国联通是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进入中国后选择的首家运营商，从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3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7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，联通、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已携手走过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年，在网速、语音、数据等众多技术层面，中国联通为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用户提供了更优体验。选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iPhone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7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就选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沃。</a:t>
            </a: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94" y="1142984"/>
            <a:ext cx="37814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714488"/>
            <a:ext cx="858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愿中国联通能以卓越优质的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服务，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满足东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大学教职工全方位通信需求！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 谢！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9507"/>
            <a:ext cx="9906000" cy="2838494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16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经营分析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经营分析模版">
      <a:majorFont>
        <a:latin typeface="Tahoma"/>
        <a:ea typeface="华文中宋"/>
        <a:cs typeface=""/>
      </a:majorFont>
      <a:minorFont>
        <a:latin typeface="Tahoma"/>
        <a:ea typeface="宋体"/>
        <a:cs typeface="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rgbClr val="F1F3F7">
                <a:alpha val="0"/>
              </a:srgbClr>
            </a:gs>
            <a:gs pos="100000">
              <a:srgbClr val="F1F3F7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943" tIns="45971" rIns="91943" bIns="45971" numCol="1" rtlCol="0" anchor="ctr" anchorCtr="0" compatLnSpc="1">
        <a:prstTxWarp prst="textNoShape">
          <a:avLst/>
        </a:prstTxWarp>
        <a:spAutoFit/>
      </a:bodyPr>
      <a:lstStyle>
        <a:defPPr marL="88900" marR="0" indent="0" algn="ctr" defTabSz="914400" rtl="0" eaLnBrk="1" fontAlgn="base" latinLnBrk="0" hangingPunct="1">
          <a:lnSpc>
            <a:spcPct val="14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Char char="Ø"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1F3F7">
                <a:alpha val="0"/>
              </a:srgbClr>
            </a:gs>
            <a:gs pos="100000">
              <a:srgbClr val="F1F3F7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943" tIns="45971" rIns="91943" bIns="45971" numCol="1" anchor="ctr" anchorCtr="0" compatLnSpc="1">
        <a:prstTxWarp prst="textNoShape">
          <a:avLst/>
        </a:prstTxWarp>
        <a:spAutoFit/>
      </a:bodyPr>
      <a:lstStyle>
        <a:defPPr marL="88900" marR="0" indent="0" algn="ctr" defTabSz="914400" rtl="0" eaLnBrk="1" fontAlgn="base" latinLnBrk="0" hangingPunct="1">
          <a:lnSpc>
            <a:spcPct val="14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Char char="Ø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华文中宋" pitchFamily="2" charset="-122"/>
            <a:ea typeface="华文中宋" pitchFamily="2" charset="-122"/>
          </a:defRPr>
        </a:defPPr>
      </a:lstStyle>
    </a:lnDef>
  </a:objectDefaults>
  <a:extraClrSchemeLst>
    <a:extraClrScheme>
      <a:clrScheme name="经营分析模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经营分析模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经营分析模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经营分析模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经营分析模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经营分析模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经营分析模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99"/>
        </a:solidFill>
        <a:ln w="6350" cap="flat" cmpd="sng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wrap="none" lIns="0" tIns="0" rIns="0" bIns="0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4年2月业务汇总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  <a:txDef>
      <a:spPr bwMode="auto">
        <a:noFill/>
        <a:ln w="28575" algn="ctr">
          <a:solidFill>
            <a:schemeClr val="tx1"/>
          </a:solidFill>
          <a:miter lim="800000"/>
          <a:headEnd/>
          <a:tailEnd/>
        </a:ln>
      </a:spPr>
      <a:bodyPr wrap="none">
        <a:spAutoFit/>
      </a:bodyPr>
      <a:lstStyle>
        <a:defPPr>
          <a:defRPr kumimoji="1" sz="1500" dirty="0">
            <a:latin typeface="华文细黑" pitchFamily="2" charset="-122"/>
            <a:ea typeface="华文细黑" pitchFamily="2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2009-07-10T10:50:10Z</outs:dateTime>
      <outs:isPinned>true</outs:isPinned>
    </outs:relatedDate>
    <outs:relatedDate>
      <outs:type>2</outs:type>
      <outs:displayName>Created</outs:displayName>
      <outs:dateTime>2006-04-06T02:00:21Z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CN=姚健/O=SH.Unicom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7106D13-1BCC-4756-B954-F0B68A5DAB7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97388</TotalTime>
  <Words>833</Words>
  <Application>Microsoft Office PowerPoint</Application>
  <PresentationFormat>A4 纸张(210x297 毫米)</PresentationFormat>
  <Paragraphs>143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经营分析模版</vt:lpstr>
      <vt:lpstr>默认设计模板</vt:lpstr>
      <vt:lpstr>2014年2月业务汇总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西区经营分析</dc:title>
  <dc:creator>俞峥益</dc:creator>
  <cp:lastModifiedBy>郭晶</cp:lastModifiedBy>
  <cp:revision>10934</cp:revision>
  <cp:lastPrinted>2010-07-24T10:28:00Z</cp:lastPrinted>
  <dcterms:created xsi:type="dcterms:W3CDTF">2006-04-06T02:00:21Z</dcterms:created>
  <dcterms:modified xsi:type="dcterms:W3CDTF">2016-09-20T06:49:01Z</dcterms:modified>
</cp:coreProperties>
</file>